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2" r:id="rId2"/>
    <p:sldId id="257" r:id="rId3"/>
    <p:sldId id="256" r:id="rId4"/>
    <p:sldId id="563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2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sl-SI" sz="1600" b="1" dirty="0">
                <a:solidFill>
                  <a:schemeClr val="accent2"/>
                </a:solidFill>
                <a:latin typeface="Ubuntu" panose="020B0504030602030204" pitchFamily="34" charset="0"/>
              </a:rPr>
              <a:t>MEAT</a:t>
            </a:r>
            <a:r>
              <a:rPr lang="sl-SI" sz="1600" b="1" baseline="0" dirty="0">
                <a:solidFill>
                  <a:schemeClr val="accent2"/>
                </a:solidFill>
                <a:latin typeface="Ubuntu" panose="020B0504030602030204" pitchFamily="34" charset="0"/>
              </a:rPr>
              <a:t> PATE</a:t>
            </a:r>
            <a:endParaRPr lang="sl-SI" sz="1600" b="1" dirty="0">
              <a:solidFill>
                <a:schemeClr val="accent2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Sheet1!$B$3:$B$23</c:f>
              <c:strCache>
                <c:ptCount val="21"/>
                <c:pt idx="0">
                  <c:v>ARGETA</c:v>
                </c:pt>
                <c:pt idx="1">
                  <c:v>STRYHN'S</c:v>
                </c:pt>
                <c:pt idx="2">
                  <c:v>BUCEGI</c:v>
                </c:pt>
                <c:pt idx="3">
                  <c:v>PROFI</c:v>
                </c:pt>
                <c:pt idx="4">
                  <c:v>STABBURET</c:v>
                </c:pt>
                <c:pt idx="5">
                  <c:v>MAJKA</c:v>
                </c:pt>
                <c:pt idx="6">
                  <c:v>GAVRILOVIC</c:v>
                </c:pt>
                <c:pt idx="7">
                  <c:v>LA PIARA</c:v>
                </c:pt>
                <c:pt idx="8">
                  <c:v>CARNEX</c:v>
                </c:pt>
                <c:pt idx="9">
                  <c:v>HAME</c:v>
                </c:pt>
                <c:pt idx="10">
                  <c:v>Unbranded BRANDS</c:v>
                </c:pt>
                <c:pt idx="11">
                  <c:v>DROSED</c:v>
                </c:pt>
                <c:pt idx="12">
                  <c:v>GILDE</c:v>
                </c:pt>
                <c:pt idx="13">
                  <c:v>ARBOGAPASTEJ</c:v>
                </c:pt>
                <c:pt idx="14">
                  <c:v>HENAFF</c:v>
                </c:pt>
                <c:pt idx="15">
                  <c:v>TULIP</c:v>
                </c:pt>
                <c:pt idx="16">
                  <c:v>MILLS</c:v>
                </c:pt>
                <c:pt idx="17">
                  <c:v>MARTIKO</c:v>
                </c:pt>
                <c:pt idx="18">
                  <c:v>SCANDIA</c:v>
                </c:pt>
                <c:pt idx="19">
                  <c:v>ARDEALUL</c:v>
                </c:pt>
                <c:pt idx="20">
                  <c:v>PASTEJKOKET</c:v>
                </c:pt>
              </c:strCache>
            </c:strRef>
          </c:cat>
          <c:val>
            <c:numRef>
              <c:f>Sheet1!$C$3:$C$23</c:f>
              <c:numCache>
                <c:formatCode>0.0%</c:formatCode>
                <c:ptCount val="21"/>
                <c:pt idx="0">
                  <c:v>6.7823289755981508E-2</c:v>
                </c:pt>
                <c:pt idx="1">
                  <c:v>4.8268935072383744E-2</c:v>
                </c:pt>
                <c:pt idx="2">
                  <c:v>2.5757431609265958E-2</c:v>
                </c:pt>
                <c:pt idx="3">
                  <c:v>2.1894498808664821E-2</c:v>
                </c:pt>
                <c:pt idx="4">
                  <c:v>2.7937118587130431E-2</c:v>
                </c:pt>
                <c:pt idx="5">
                  <c:v>2.3134157130520798E-2</c:v>
                </c:pt>
                <c:pt idx="6">
                  <c:v>2.0939350008077364E-2</c:v>
                </c:pt>
                <c:pt idx="7">
                  <c:v>2.5144270451175846E-2</c:v>
                </c:pt>
                <c:pt idx="8">
                  <c:v>1.492860392132046E-2</c:v>
                </c:pt>
                <c:pt idx="9">
                  <c:v>1.4141661069909467E-2</c:v>
                </c:pt>
                <c:pt idx="10">
                  <c:v>1.5957634936167368E-2</c:v>
                </c:pt>
                <c:pt idx="11">
                  <c:v>1.2628487670281003E-2</c:v>
                </c:pt>
                <c:pt idx="12">
                  <c:v>1.4338342262220668E-2</c:v>
                </c:pt>
                <c:pt idx="13">
                  <c:v>1.3377961790533374E-2</c:v>
                </c:pt>
                <c:pt idx="14">
                  <c:v>1.3970665449439812E-2</c:v>
                </c:pt>
                <c:pt idx="15">
                  <c:v>1.2158228440684015E-2</c:v>
                </c:pt>
                <c:pt idx="16">
                  <c:v>1.3084134258881001E-2</c:v>
                </c:pt>
                <c:pt idx="17">
                  <c:v>1.22728102761782E-2</c:v>
                </c:pt>
                <c:pt idx="18">
                  <c:v>1.0778894064832262E-2</c:v>
                </c:pt>
                <c:pt idx="19">
                  <c:v>7.8280265222837268E-3</c:v>
                </c:pt>
                <c:pt idx="20">
                  <c:v>8.0190637170713605E-3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0-48B0-860B-D6FEA8BE3D0F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Sheet1!$B$3:$B$23</c:f>
              <c:strCache>
                <c:ptCount val="21"/>
                <c:pt idx="0">
                  <c:v>ARGETA</c:v>
                </c:pt>
                <c:pt idx="1">
                  <c:v>STRYHN'S</c:v>
                </c:pt>
                <c:pt idx="2">
                  <c:v>BUCEGI</c:v>
                </c:pt>
                <c:pt idx="3">
                  <c:v>PROFI</c:v>
                </c:pt>
                <c:pt idx="4">
                  <c:v>STABBURET</c:v>
                </c:pt>
                <c:pt idx="5">
                  <c:v>MAJKA</c:v>
                </c:pt>
                <c:pt idx="6">
                  <c:v>GAVRILOVIC</c:v>
                </c:pt>
                <c:pt idx="7">
                  <c:v>LA PIARA</c:v>
                </c:pt>
                <c:pt idx="8">
                  <c:v>CARNEX</c:v>
                </c:pt>
                <c:pt idx="9">
                  <c:v>HAME</c:v>
                </c:pt>
                <c:pt idx="10">
                  <c:v>Unbranded BRANDS</c:v>
                </c:pt>
                <c:pt idx="11">
                  <c:v>DROSED</c:v>
                </c:pt>
                <c:pt idx="12">
                  <c:v>GILDE</c:v>
                </c:pt>
                <c:pt idx="13">
                  <c:v>ARBOGAPASTEJ</c:v>
                </c:pt>
                <c:pt idx="14">
                  <c:v>HENAFF</c:v>
                </c:pt>
                <c:pt idx="15">
                  <c:v>TULIP</c:v>
                </c:pt>
                <c:pt idx="16">
                  <c:v>MILLS</c:v>
                </c:pt>
                <c:pt idx="17">
                  <c:v>MARTIKO</c:v>
                </c:pt>
                <c:pt idx="18">
                  <c:v>SCANDIA</c:v>
                </c:pt>
                <c:pt idx="19">
                  <c:v>ARDEALUL</c:v>
                </c:pt>
                <c:pt idx="20">
                  <c:v>PASTEJKOKET</c:v>
                </c:pt>
              </c:strCache>
            </c:strRef>
          </c:cat>
          <c:val>
            <c:numRef>
              <c:f>Sheet1!$D$3:$D$23</c:f>
              <c:numCache>
                <c:formatCode>0.0%</c:formatCode>
                <c:ptCount val="21"/>
                <c:pt idx="0">
                  <c:v>7.1451485459534558E-2</c:v>
                </c:pt>
                <c:pt idx="1">
                  <c:v>4.122789863144339E-2</c:v>
                </c:pt>
                <c:pt idx="2">
                  <c:v>2.7284913648258469E-2</c:v>
                </c:pt>
                <c:pt idx="3">
                  <c:v>2.715178576894663E-2</c:v>
                </c:pt>
                <c:pt idx="4">
                  <c:v>2.6754812754957984E-2</c:v>
                </c:pt>
                <c:pt idx="5">
                  <c:v>2.3441246935165524E-2</c:v>
                </c:pt>
                <c:pt idx="6">
                  <c:v>2.1731133829310762E-2</c:v>
                </c:pt>
                <c:pt idx="7">
                  <c:v>1.9627221097282304E-2</c:v>
                </c:pt>
                <c:pt idx="8">
                  <c:v>1.61533779697111E-2</c:v>
                </c:pt>
                <c:pt idx="9">
                  <c:v>1.5615618237379386E-2</c:v>
                </c:pt>
                <c:pt idx="10">
                  <c:v>1.4917923068139556E-2</c:v>
                </c:pt>
                <c:pt idx="11">
                  <c:v>1.4468991053497093E-2</c:v>
                </c:pt>
                <c:pt idx="12">
                  <c:v>1.3811722636321785E-2</c:v>
                </c:pt>
                <c:pt idx="13">
                  <c:v>1.3114481047280899E-2</c:v>
                </c:pt>
                <c:pt idx="14">
                  <c:v>1.2947412994900221E-2</c:v>
                </c:pt>
                <c:pt idx="15">
                  <c:v>1.2857197796345591E-2</c:v>
                </c:pt>
                <c:pt idx="16">
                  <c:v>1.1363630192325638E-2</c:v>
                </c:pt>
                <c:pt idx="17">
                  <c:v>1.0869067838258414E-2</c:v>
                </c:pt>
                <c:pt idx="18">
                  <c:v>1.0591386802558486E-2</c:v>
                </c:pt>
                <c:pt idx="19">
                  <c:v>8.2640002009871944E-3</c:v>
                </c:pt>
                <c:pt idx="20">
                  <c:v>8.2189532049316057E-3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0-48B0-860B-D6FEA8BE3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872512"/>
        <c:axId val="242873760"/>
      </c:barChart>
      <c:catAx>
        <c:axId val="2428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873760"/>
        <c:crosses val="autoZero"/>
        <c:auto val="1"/>
        <c:lblAlgn val="ctr"/>
        <c:lblOffset val="100"/>
        <c:noMultiLvlLbl val="0"/>
      </c:catAx>
      <c:valAx>
        <c:axId val="2428737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8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2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sl-SI" sz="1600" b="1" dirty="0">
                <a:solidFill>
                  <a:schemeClr val="accent2"/>
                </a:solidFill>
                <a:latin typeface="Ubuntu" panose="020B0504030602030204" pitchFamily="34" charset="0"/>
              </a:rPr>
              <a:t>FISH PATE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Sheet1!$B$3:$B$22</c:f>
              <c:strCache>
                <c:ptCount val="20"/>
                <c:pt idx="0">
                  <c:v>ARGETA</c:v>
                </c:pt>
                <c:pt idx="1">
                  <c:v>RIO MARE</c:v>
                </c:pt>
                <c:pt idx="2">
                  <c:v>HAME</c:v>
                </c:pt>
                <c:pt idx="3">
                  <c:v>SAUPIQUET</c:v>
                </c:pt>
                <c:pt idx="4">
                  <c:v>GASTRONOMIA TOSCANA</c:v>
                </c:pt>
                <c:pt idx="5">
                  <c:v>LARSEN</c:v>
                </c:pt>
                <c:pt idx="6">
                  <c:v>OSTSEEFISCH</c:v>
                </c:pt>
                <c:pt idx="7">
                  <c:v>FINDLATERS </c:v>
                </c:pt>
                <c:pt idx="8">
                  <c:v>LA PIARA</c:v>
                </c:pt>
                <c:pt idx="9">
                  <c:v>CASA TARRADELLAS</c:v>
                </c:pt>
                <c:pt idx="10">
                  <c:v>CASTLE MACLELLAN</c:v>
                </c:pt>
                <c:pt idx="11">
                  <c:v>PATELINA</c:v>
                </c:pt>
                <c:pt idx="12">
                  <c:v>CARNEX</c:v>
                </c:pt>
                <c:pt idx="13">
                  <c:v>FEINKOST REICH</c:v>
                </c:pt>
                <c:pt idx="14">
                  <c:v>SPUNTI'</c:v>
                </c:pt>
                <c:pt idx="15">
                  <c:v>ABBA</c:v>
                </c:pt>
                <c:pt idx="16">
                  <c:v>DELAMARIS</c:v>
                </c:pt>
                <c:pt idx="17">
                  <c:v>VARMUZA</c:v>
                </c:pt>
                <c:pt idx="18">
                  <c:v>JOHN_WEST</c:v>
                </c:pt>
                <c:pt idx="19">
                  <c:v>BOCADELIA</c:v>
                </c:pt>
              </c:strCache>
            </c:strRef>
          </c:cat>
          <c:val>
            <c:numRef>
              <c:f>Sheet1!$C$3:$C$22</c:f>
              <c:numCache>
                <c:formatCode>0.0%</c:formatCode>
                <c:ptCount val="20"/>
                <c:pt idx="0">
                  <c:v>0.12146221153712984</c:v>
                </c:pt>
                <c:pt idx="1">
                  <c:v>5.3534062977661341E-2</c:v>
                </c:pt>
                <c:pt idx="2">
                  <c:v>3.2088798554329924E-2</c:v>
                </c:pt>
                <c:pt idx="3">
                  <c:v>2.8848023297491584E-2</c:v>
                </c:pt>
                <c:pt idx="4">
                  <c:v>2.6625210446814061E-2</c:v>
                </c:pt>
                <c:pt idx="5">
                  <c:v>2.3267694783924965E-2</c:v>
                </c:pt>
                <c:pt idx="6">
                  <c:v>1.6478662741155954E-2</c:v>
                </c:pt>
                <c:pt idx="7">
                  <c:v>1.8647563419805075E-2</c:v>
                </c:pt>
                <c:pt idx="8">
                  <c:v>1.7914054933186169E-2</c:v>
                </c:pt>
                <c:pt idx="9">
                  <c:v>1.5424994354259612E-2</c:v>
                </c:pt>
                <c:pt idx="10">
                  <c:v>1.948620852824233E-2</c:v>
                </c:pt>
                <c:pt idx="11">
                  <c:v>1.0005246699903877E-2</c:v>
                </c:pt>
                <c:pt idx="12">
                  <c:v>1.2510011000479642E-2</c:v>
                </c:pt>
                <c:pt idx="13">
                  <c:v>1.095017684845092E-2</c:v>
                </c:pt>
                <c:pt idx="14">
                  <c:v>8.6609570926011528E-3</c:v>
                </c:pt>
                <c:pt idx="15">
                  <c:v>1.0254731287956063E-2</c:v>
                </c:pt>
                <c:pt idx="16">
                  <c:v>8.0245061395107162E-3</c:v>
                </c:pt>
                <c:pt idx="17">
                  <c:v>9.5424376178621668E-3</c:v>
                </c:pt>
                <c:pt idx="18">
                  <c:v>6.859808518938487E-3</c:v>
                </c:pt>
                <c:pt idx="19">
                  <c:v>4.651144663481043E-3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8-4E65-9A93-BDCB1C478B98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Sheet1!$B$3:$B$22</c:f>
              <c:strCache>
                <c:ptCount val="20"/>
                <c:pt idx="0">
                  <c:v>ARGETA</c:v>
                </c:pt>
                <c:pt idx="1">
                  <c:v>RIO MARE</c:v>
                </c:pt>
                <c:pt idx="2">
                  <c:v>HAME</c:v>
                </c:pt>
                <c:pt idx="3">
                  <c:v>SAUPIQUET</c:v>
                </c:pt>
                <c:pt idx="4">
                  <c:v>GASTRONOMIA TOSCANA</c:v>
                </c:pt>
                <c:pt idx="5">
                  <c:v>LARSEN</c:v>
                </c:pt>
                <c:pt idx="6">
                  <c:v>OSTSEEFISCH</c:v>
                </c:pt>
                <c:pt idx="7">
                  <c:v>FINDLATERS </c:v>
                </c:pt>
                <c:pt idx="8">
                  <c:v>LA PIARA</c:v>
                </c:pt>
                <c:pt idx="9">
                  <c:v>CASA TARRADELLAS</c:v>
                </c:pt>
                <c:pt idx="10">
                  <c:v>CASTLE MACLELLAN</c:v>
                </c:pt>
                <c:pt idx="11">
                  <c:v>PATELINA</c:v>
                </c:pt>
                <c:pt idx="12">
                  <c:v>CARNEX</c:v>
                </c:pt>
                <c:pt idx="13">
                  <c:v>FEINKOST REICH</c:v>
                </c:pt>
                <c:pt idx="14">
                  <c:v>SPUNTI'</c:v>
                </c:pt>
                <c:pt idx="15">
                  <c:v>ABBA</c:v>
                </c:pt>
                <c:pt idx="16">
                  <c:v>DELAMARIS</c:v>
                </c:pt>
                <c:pt idx="17">
                  <c:v>VARMUZA</c:v>
                </c:pt>
                <c:pt idx="18">
                  <c:v>JOHN_WEST</c:v>
                </c:pt>
                <c:pt idx="19">
                  <c:v>BOCADELIA</c:v>
                </c:pt>
              </c:strCache>
            </c:strRef>
          </c:cat>
          <c:val>
            <c:numRef>
              <c:f>Sheet1!$D$3:$D$22</c:f>
              <c:numCache>
                <c:formatCode>0.0%</c:formatCode>
                <c:ptCount val="20"/>
                <c:pt idx="0">
                  <c:v>0.13117950087528413</c:v>
                </c:pt>
                <c:pt idx="1">
                  <c:v>5.2283058152360638E-2</c:v>
                </c:pt>
                <c:pt idx="2">
                  <c:v>3.7525601842275165E-2</c:v>
                </c:pt>
                <c:pt idx="3">
                  <c:v>3.2824402367407024E-2</c:v>
                </c:pt>
                <c:pt idx="4">
                  <c:v>2.6639589898449549E-2</c:v>
                </c:pt>
                <c:pt idx="5">
                  <c:v>1.9731785600487974E-2</c:v>
                </c:pt>
                <c:pt idx="6">
                  <c:v>1.7739001076452297E-2</c:v>
                </c:pt>
                <c:pt idx="7">
                  <c:v>1.6240721421497257E-2</c:v>
                </c:pt>
                <c:pt idx="8">
                  <c:v>1.562635717548589E-2</c:v>
                </c:pt>
                <c:pt idx="9">
                  <c:v>1.492125166603501E-2</c:v>
                </c:pt>
                <c:pt idx="10">
                  <c:v>1.3312653918532194E-2</c:v>
                </c:pt>
                <c:pt idx="11">
                  <c:v>1.2393353092853714E-2</c:v>
                </c:pt>
                <c:pt idx="12">
                  <c:v>1.2242548768603591E-2</c:v>
                </c:pt>
                <c:pt idx="13">
                  <c:v>1.0507811812913879E-2</c:v>
                </c:pt>
                <c:pt idx="14">
                  <c:v>9.8642348043226861E-3</c:v>
                </c:pt>
                <c:pt idx="15">
                  <c:v>9.0970535859116707E-3</c:v>
                </c:pt>
                <c:pt idx="16">
                  <c:v>7.9773518002753882E-3</c:v>
                </c:pt>
                <c:pt idx="17">
                  <c:v>6.9818721992335707E-3</c:v>
                </c:pt>
                <c:pt idx="18">
                  <c:v>5.6796639232543486E-3</c:v>
                </c:pt>
                <c:pt idx="19">
                  <c:v>4.9111959154039065E-3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B8-4E65-9A93-BDCB1C478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872512"/>
        <c:axId val="242873760"/>
      </c:barChart>
      <c:catAx>
        <c:axId val="2428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873760"/>
        <c:crosses val="autoZero"/>
        <c:auto val="1"/>
        <c:lblAlgn val="ctr"/>
        <c:lblOffset val="100"/>
        <c:noMultiLvlLbl val="0"/>
      </c:catAx>
      <c:valAx>
        <c:axId val="2428737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8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25ED3-0825-4F84-800B-6BFC837D131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02733-9548-410A-8810-1699D792C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4C1C-40F7-7D4C-63D6-B469B2096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2FFF2-30EF-8436-78F3-0DD371B24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E08FD-E000-9E2E-6EA9-821EA58E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2E78A-3C58-46A3-FA89-132B6A7E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5934F-DC20-0FF0-7084-ACEFE0BC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988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BEAF-B543-8B49-07AB-10456F5E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93C07-62B8-9F22-2B77-1D13DC0CD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1DF4-E398-A69E-DD1D-CF776095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1C89-0F59-B5D3-DFF7-EF8BBAB8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1B79-944E-7DBB-2760-81CCD5DA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174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863FF-BDED-A34F-19FE-42F3D3802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4BA6E-2B70-0F45-0F1D-D3F74A29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43F5-93AB-C23C-F299-ACBDF2DC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34BBB-3676-D315-21BD-E5D109E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B12F-6922-4DDB-C041-61A538A2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40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040AFD7-54DC-9A4B-B954-E141CE8E4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070CB69-ABDB-E049-A4CA-95E284066B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5971" y="196289"/>
            <a:ext cx="1399543" cy="4306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64B1140-723A-C145-B7F7-E708FD0383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4979479"/>
            <a:ext cx="1879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7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A9B6B95-8E81-0947-BDCB-3C762325B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727"/>
          <a:stretch/>
        </p:blipFill>
        <p:spPr>
          <a:xfrm>
            <a:off x="6370630" y="0"/>
            <a:ext cx="5837033" cy="3077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4C7229-DD1C-9B4E-A50E-5A5447C6D8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3" y="59960"/>
            <a:ext cx="655391" cy="6553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5955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F7A5-E40B-B467-F14F-FE67EA79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CDB-8F27-ECC9-26EC-36861F54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93040-F046-D11B-96F4-7626E4D2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6007-B227-6A3A-1A0D-5D479AE4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9-CA77-69BC-9B66-EF69DE81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16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76E0-C2A9-15FD-C159-905D38FF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60009-BC46-812D-8C1E-FD1FBE048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24C9-7A1A-290C-0994-1594B9E6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593A-6391-91A8-5313-52231277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D002-52DC-C876-2486-AF17DFF2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4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2B90-CB21-74B7-8398-0695A45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08F5B-CB92-B158-5D86-C27430D6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A85D9-CEB8-EE6E-14A6-A1674315B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F27E6-131D-DE94-FDA3-B018D511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814BD-DA2A-DE9C-6BD1-22ADC802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43A31-2341-F9B2-04AC-EE2F2A8E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AC9E-39F6-3B56-A66B-2F0DDE96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CEB03-29E0-F2B6-95A5-AC85CE2C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85894-AB36-E2A7-9A95-01BE99E80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3892F-0C1F-F28A-841C-715CBD954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654AE-F9EB-2D7F-ABD5-409B61A0D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955FC-226C-F3B3-62B7-C4CAEA7F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83964-3E31-D95E-EA39-8ADA0FFB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5698E-4C29-A350-CCF8-295F3D2D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592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C16B-37C8-2B80-AB5D-68C258E1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B9FDD-D072-E5E3-D393-30659002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E1EEB-AB91-4446-7164-9BE9608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8DA99-9FBC-AD69-DD8A-C61F1E2F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5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28BC6-1745-4D53-2C5C-3D86300F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5AC26-3779-AE87-E947-ADC3E0C1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179C-D8D3-7DAB-AB00-5C3B2D0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81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F847-0B95-0473-6E6B-AC462294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E8DA-C24A-793A-17BD-4382A1F4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2983A-8CD6-67FC-8E27-FE15A5BE8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A2F74-D6AB-8C8F-3542-CEC4B4C2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49889-5D81-EC2A-F7BE-AD200CD0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E6C19-7CC8-B41D-4B34-D39E4C72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9746-6CC5-4130-3147-5000EEA0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ECDD4-2CB0-3CFF-294A-134E89976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52777-B296-F337-6B28-495495807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01C3C-F38F-C3D6-A456-D1840EB3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0A2E9-618C-1DF9-0D7F-F0EE2F0A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6CE4C-28CA-7F76-C413-4909228F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950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64FB0-4506-9A7F-7D2F-E0EC173B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76CF5-8478-E9B8-2226-15B89F3E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546-4F51-75EB-DB01-A19EAAB03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BBC7-3722-4FC5-B80E-E443058E51E8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62F7-019F-573C-6D60-3BB3BCC38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10FC-F5A0-30C2-9824-084B54D7D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4F6B9-02F6-4605-9CB5-1B5981857D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57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669A4-6F19-9541-B422-702E5B4C5CDA}"/>
              </a:ext>
            </a:extLst>
          </p:cNvPr>
          <p:cNvSpPr/>
          <p:nvPr/>
        </p:nvSpPr>
        <p:spPr>
          <a:xfrm>
            <a:off x="1804264" y="2350544"/>
            <a:ext cx="491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ko-KR" sz="2800" b="1" dirty="0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Argeta</a:t>
            </a:r>
            <a:endParaRPr lang="ko-KR" altLang="en-US" sz="2800" dirty="0">
              <a:latin typeface="Ubuntu" panose="020B0504030602030204" pitchFamily="34" charset="0"/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B69457-78F9-1240-9F83-E8BDAC3AA4A3}"/>
              </a:ext>
            </a:extLst>
          </p:cNvPr>
          <p:cNvCxnSpPr>
            <a:cxnSpLocks/>
          </p:cNvCxnSpPr>
          <p:nvPr/>
        </p:nvCxnSpPr>
        <p:spPr>
          <a:xfrm flipH="1">
            <a:off x="1905918" y="2996875"/>
            <a:ext cx="369065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00171C3-B1E3-0842-9251-78D38F64AC6E}"/>
              </a:ext>
            </a:extLst>
          </p:cNvPr>
          <p:cNvSpPr/>
          <p:nvPr/>
        </p:nvSpPr>
        <p:spPr>
          <a:xfrm>
            <a:off x="8349065" y="3312035"/>
            <a:ext cx="2554545" cy="255454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21A04-342D-40E0-AF68-9EEEFC2956C0}"/>
              </a:ext>
            </a:extLst>
          </p:cNvPr>
          <p:cNvSpPr/>
          <p:nvPr/>
        </p:nvSpPr>
        <p:spPr>
          <a:xfrm>
            <a:off x="1804264" y="3010523"/>
            <a:ext cx="491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ko-KR" b="1" dirty="0" err="1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Meat</a:t>
            </a:r>
            <a:r>
              <a:rPr lang="sl-SI" altLang="ko-KR" b="1" dirty="0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 &amp; </a:t>
            </a:r>
            <a:r>
              <a:rPr lang="sl-SI" altLang="ko-KR" b="1" dirty="0" err="1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Fish</a:t>
            </a:r>
            <a:r>
              <a:rPr lang="sl-SI" altLang="ko-KR" b="1" dirty="0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 Charts_2022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6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29FF12-1204-1AE1-0058-33753059945B}"/>
              </a:ext>
            </a:extLst>
          </p:cNvPr>
          <p:cNvSpPr txBox="1"/>
          <p:nvPr/>
        </p:nvSpPr>
        <p:spPr>
          <a:xfrm>
            <a:off x="323850" y="6421056"/>
            <a:ext cx="2746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err="1"/>
              <a:t>Source</a:t>
            </a:r>
            <a:r>
              <a:rPr lang="sl-SI" sz="1000" dirty="0"/>
              <a:t>: </a:t>
            </a:r>
            <a:r>
              <a:rPr lang="sl-SI" sz="1000" dirty="0" err="1"/>
              <a:t>Nielsen</a:t>
            </a:r>
            <a:r>
              <a:rPr lang="sl-SI" sz="1000" dirty="0"/>
              <a:t> </a:t>
            </a:r>
            <a:r>
              <a:rPr lang="sl-SI" sz="1000" dirty="0" err="1"/>
              <a:t>Retail</a:t>
            </a:r>
            <a:r>
              <a:rPr lang="sl-SI" sz="1000" dirty="0"/>
              <a:t>, MAT Nov’21/ MAT Nov‘22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D56C4E-021B-4D7E-A4F8-2101C392A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308804"/>
              </p:ext>
            </p:extLst>
          </p:nvPr>
        </p:nvGraphicFramePr>
        <p:xfrm>
          <a:off x="102000" y="774000"/>
          <a:ext cx="11988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6B0CBB-BED3-6348-E388-DCFF5FCAE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93043"/>
              </p:ext>
            </p:extLst>
          </p:nvPr>
        </p:nvGraphicFramePr>
        <p:xfrm>
          <a:off x="2343898" y="5256000"/>
          <a:ext cx="7504205" cy="548640"/>
        </p:xfrm>
        <a:graphic>
          <a:graphicData uri="http://schemas.openxmlformats.org/drawingml/2006/table">
            <a:tbl>
              <a:tblPr/>
              <a:tblGrid>
                <a:gridCol w="2046505">
                  <a:extLst>
                    <a:ext uri="{9D8B030D-6E8A-4147-A177-3AD203B41FA5}">
                      <a16:colId xmlns:a16="http://schemas.microsoft.com/office/drawing/2014/main" val="3953287445"/>
                    </a:ext>
                  </a:extLst>
                </a:gridCol>
                <a:gridCol w="1002524">
                  <a:extLst>
                    <a:ext uri="{9D8B030D-6E8A-4147-A177-3AD203B41FA5}">
                      <a16:colId xmlns:a16="http://schemas.microsoft.com/office/drawing/2014/main" val="3846711763"/>
                    </a:ext>
                  </a:extLst>
                </a:gridCol>
                <a:gridCol w="1002524">
                  <a:extLst>
                    <a:ext uri="{9D8B030D-6E8A-4147-A177-3AD203B41FA5}">
                      <a16:colId xmlns:a16="http://schemas.microsoft.com/office/drawing/2014/main" val="2541116956"/>
                    </a:ext>
                  </a:extLst>
                </a:gridCol>
                <a:gridCol w="749424">
                  <a:extLst>
                    <a:ext uri="{9D8B030D-6E8A-4147-A177-3AD203B41FA5}">
                      <a16:colId xmlns:a16="http://schemas.microsoft.com/office/drawing/2014/main" val="2419682910"/>
                    </a:ext>
                  </a:extLst>
                </a:gridCol>
                <a:gridCol w="991314">
                  <a:extLst>
                    <a:ext uri="{9D8B030D-6E8A-4147-A177-3AD203B41FA5}">
                      <a16:colId xmlns:a16="http://schemas.microsoft.com/office/drawing/2014/main" val="1368070488"/>
                    </a:ext>
                  </a:extLst>
                </a:gridCol>
                <a:gridCol w="991314">
                  <a:extLst>
                    <a:ext uri="{9D8B030D-6E8A-4147-A177-3AD203B41FA5}">
                      <a16:colId xmlns:a16="http://schemas.microsoft.com/office/drawing/2014/main" val="203584782"/>
                    </a:ext>
                  </a:extLst>
                </a:gridCol>
                <a:gridCol w="720600">
                  <a:extLst>
                    <a:ext uri="{9D8B030D-6E8A-4147-A177-3AD203B41FA5}">
                      <a16:colId xmlns:a16="http://schemas.microsoft.com/office/drawing/2014/main" val="11687001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EUR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091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Nov'21 VOL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Nov'22 VOL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 VOL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Nov'21 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Nov'22 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 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653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meat pate Europe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06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7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F070D4-063F-0C41-BCDC-3D1FD9955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73228"/>
              </p:ext>
            </p:extLst>
          </p:nvPr>
        </p:nvGraphicFramePr>
        <p:xfrm>
          <a:off x="2346162" y="5256000"/>
          <a:ext cx="7499676" cy="548640"/>
        </p:xfrm>
        <a:graphic>
          <a:graphicData uri="http://schemas.openxmlformats.org/drawingml/2006/table">
            <a:tbl>
              <a:tblPr/>
              <a:tblGrid>
                <a:gridCol w="2028645">
                  <a:extLst>
                    <a:ext uri="{9D8B030D-6E8A-4147-A177-3AD203B41FA5}">
                      <a16:colId xmlns:a16="http://schemas.microsoft.com/office/drawing/2014/main" val="2589970167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1082692761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1044549504"/>
                    </a:ext>
                  </a:extLst>
                </a:gridCol>
                <a:gridCol w="742884">
                  <a:extLst>
                    <a:ext uri="{9D8B030D-6E8A-4147-A177-3AD203B41FA5}">
                      <a16:colId xmlns:a16="http://schemas.microsoft.com/office/drawing/2014/main" val="2704456868"/>
                    </a:ext>
                  </a:extLst>
                </a:gridCol>
                <a:gridCol w="997903">
                  <a:extLst>
                    <a:ext uri="{9D8B030D-6E8A-4147-A177-3AD203B41FA5}">
                      <a16:colId xmlns:a16="http://schemas.microsoft.com/office/drawing/2014/main" val="3329380672"/>
                    </a:ext>
                  </a:extLst>
                </a:gridCol>
                <a:gridCol w="997903">
                  <a:extLst>
                    <a:ext uri="{9D8B030D-6E8A-4147-A177-3AD203B41FA5}">
                      <a16:colId xmlns:a16="http://schemas.microsoft.com/office/drawing/2014/main" val="711714554"/>
                    </a:ext>
                  </a:extLst>
                </a:gridCol>
                <a:gridCol w="714311">
                  <a:extLst>
                    <a:ext uri="{9D8B030D-6E8A-4147-A177-3AD203B41FA5}">
                      <a16:colId xmlns:a16="http://schemas.microsoft.com/office/drawing/2014/main" val="22552773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kg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EUR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2890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Nov'21 VOL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Nov'22 VOL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 VOL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Nov'21 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Nov'22 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 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255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fish pate Europe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198.516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6029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B953E6-674B-B779-1519-F820E40FF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475611"/>
              </p:ext>
            </p:extLst>
          </p:nvPr>
        </p:nvGraphicFramePr>
        <p:xfrm>
          <a:off x="102000" y="773803"/>
          <a:ext cx="11988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29FF12-1204-1AE1-0058-33753059945B}"/>
              </a:ext>
            </a:extLst>
          </p:cNvPr>
          <p:cNvSpPr txBox="1"/>
          <p:nvPr/>
        </p:nvSpPr>
        <p:spPr>
          <a:xfrm>
            <a:off x="323850" y="6421056"/>
            <a:ext cx="2746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 err="1"/>
              <a:t>Source</a:t>
            </a:r>
            <a:r>
              <a:rPr lang="sl-SI" sz="1000" dirty="0"/>
              <a:t>: </a:t>
            </a:r>
            <a:r>
              <a:rPr lang="sl-SI" sz="1000" dirty="0" err="1"/>
              <a:t>Nielsen</a:t>
            </a:r>
            <a:r>
              <a:rPr lang="sl-SI" sz="1000" dirty="0"/>
              <a:t> </a:t>
            </a:r>
            <a:r>
              <a:rPr lang="sl-SI" sz="1000" dirty="0" err="1"/>
              <a:t>Retail</a:t>
            </a:r>
            <a:r>
              <a:rPr lang="sl-SI" sz="1000" dirty="0"/>
              <a:t>, MAT Nov’21/ MAT Nov‘22</a:t>
            </a:r>
          </a:p>
        </p:txBody>
      </p:sp>
    </p:spTree>
    <p:extLst>
      <p:ext uri="{BB962C8B-B14F-4D97-AF65-F5344CB8AC3E}">
        <p14:creationId xmlns:p14="http://schemas.microsoft.com/office/powerpoint/2010/main" val="73356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669A4-6F19-9541-B422-702E5B4C5CDA}"/>
              </a:ext>
            </a:extLst>
          </p:cNvPr>
          <p:cNvSpPr/>
          <p:nvPr/>
        </p:nvSpPr>
        <p:spPr>
          <a:xfrm>
            <a:off x="1804264" y="2350544"/>
            <a:ext cx="491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ko-KR" sz="3600" b="1" dirty="0" err="1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Thank</a:t>
            </a:r>
            <a:r>
              <a:rPr lang="sl-SI" altLang="ko-KR" sz="3600" b="1" dirty="0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sl-SI" altLang="ko-KR" sz="3600" b="1" dirty="0" err="1">
                <a:solidFill>
                  <a:schemeClr val="bg1"/>
                </a:solidFill>
                <a:latin typeface="Ubuntu" panose="020B0504030602030204" pitchFamily="34" charset="0"/>
                <a:cs typeface="Arial" pitchFamily="34" charset="0"/>
              </a:rPr>
              <a:t>you</a:t>
            </a:r>
            <a:endParaRPr lang="ko-KR" altLang="en-US" sz="3600" dirty="0">
              <a:latin typeface="Ubuntu" panose="020B0504030602030204" pitchFamily="34" charset="0"/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B69457-78F9-1240-9F83-E8BDAC3AA4A3}"/>
              </a:ext>
            </a:extLst>
          </p:cNvPr>
          <p:cNvCxnSpPr>
            <a:cxnSpLocks/>
          </p:cNvCxnSpPr>
          <p:nvPr/>
        </p:nvCxnSpPr>
        <p:spPr>
          <a:xfrm flipH="1">
            <a:off x="1905918" y="2996875"/>
            <a:ext cx="369065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00171C3-B1E3-0842-9251-78D38F64AC6E}"/>
              </a:ext>
            </a:extLst>
          </p:cNvPr>
          <p:cNvSpPr/>
          <p:nvPr/>
        </p:nvSpPr>
        <p:spPr>
          <a:xfrm>
            <a:off x="8349065" y="3312035"/>
            <a:ext cx="2554545" cy="255454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Vilhar</dc:creator>
  <cp:lastModifiedBy>Gregor Smolnikar</cp:lastModifiedBy>
  <cp:revision>3</cp:revision>
  <dcterms:created xsi:type="dcterms:W3CDTF">2023-05-23T06:25:15Z</dcterms:created>
  <dcterms:modified xsi:type="dcterms:W3CDTF">2023-05-23T07:28:27Z</dcterms:modified>
</cp:coreProperties>
</file>